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PT Sans Narrow"/>
      <p:regular r:id="rId9"/>
      <p:bold r:id="rId10"/>
    </p:embeddedFon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font" Target="fonts/PTSansNarrow-bold.fntdata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PTSansNarrow-regular.fntdata"/><Relationship Id="rId14" Type="http://schemas.openxmlformats.org/officeDocument/2006/relationships/font" Target="fonts/OpenSans-bold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Shape 10"/>
          <p:cNvCxnSpPr/>
          <p:nvPr/>
        </p:nvCxnSpPr>
        <p:spPr>
          <a:xfrm>
            <a:off x="7007735" y="3176887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11" name="Shape 11"/>
          <p:cNvCxnSpPr/>
          <p:nvPr/>
        </p:nvCxnSpPr>
        <p:spPr>
          <a:xfrm>
            <a:off x="1575034" y="3158251"/>
            <a:ext cx="562200" cy="0"/>
          </a:xfrm>
          <a:prstGeom prst="straightConnector1">
            <a:avLst/>
          </a:prstGeom>
          <a:noFill/>
          <a:ln cap="flat" cmpd="sng" w="76200">
            <a:solidFill>
              <a:schemeClr val="lt2"/>
            </a:solidFill>
            <a:prstDash val="solid"/>
            <a:round/>
            <a:headEnd len="med" w="med" type="none"/>
            <a:tailEnd len="med" w="med" type="none"/>
          </a:ln>
        </p:spPr>
      </p:cxnSp>
      <p:grpSp>
        <p:nvGrpSpPr>
          <p:cNvPr id="12" name="Shape 12"/>
          <p:cNvGrpSpPr/>
          <p:nvPr/>
        </p:nvGrpSpPr>
        <p:grpSpPr>
          <a:xfrm>
            <a:off x="1004144" y="1022025"/>
            <a:ext cx="7136667" cy="152400"/>
            <a:chOff x="1346428" y="1011300"/>
            <a:chExt cx="6452100" cy="152400"/>
          </a:xfrm>
        </p:grpSpPr>
        <p:cxnSp>
          <p:nvCxnSpPr>
            <p:cNvPr id="13" name="Shape 13"/>
            <p:cNvCxnSpPr/>
            <p:nvPr/>
          </p:nvCxnSpPr>
          <p:spPr>
            <a:xfrm rot="10800000">
              <a:off x="1346428" y="1011300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4" name="Shape 14"/>
            <p:cNvCxnSpPr/>
            <p:nvPr/>
          </p:nvCxnSpPr>
          <p:spPr>
            <a:xfrm rot="10800000">
              <a:off x="1346428" y="1163700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grpSp>
        <p:nvGrpSpPr>
          <p:cNvPr id="15" name="Shape 15"/>
          <p:cNvGrpSpPr/>
          <p:nvPr/>
        </p:nvGrpSpPr>
        <p:grpSpPr>
          <a:xfrm>
            <a:off x="1004151" y="3969100"/>
            <a:ext cx="7136667" cy="152400"/>
            <a:chOff x="1346435" y="3969087"/>
            <a:chExt cx="6452100" cy="152400"/>
          </a:xfrm>
        </p:grpSpPr>
        <p:cxnSp>
          <p:nvCxnSpPr>
            <p:cNvPr id="16" name="Shape 16"/>
            <p:cNvCxnSpPr/>
            <p:nvPr/>
          </p:nvCxnSpPr>
          <p:spPr>
            <a:xfrm>
              <a:off x="1346435" y="4121487"/>
              <a:ext cx="6452100" cy="0"/>
            </a:xfrm>
            <a:prstGeom prst="straightConnector1">
              <a:avLst/>
            </a:prstGeom>
            <a:noFill/>
            <a:ln cap="flat" cmpd="sng" w="76200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cxnSp>
          <p:nvCxnSpPr>
            <p:cNvPr id="17" name="Shape 17"/>
            <p:cNvCxnSpPr/>
            <p:nvPr/>
          </p:nvCxnSpPr>
          <p:spPr>
            <a:xfrm>
              <a:off x="1346435" y="3969087"/>
              <a:ext cx="6452100" cy="0"/>
            </a:xfrm>
            <a:prstGeom prst="straightConnector1">
              <a:avLst/>
            </a:prstGeom>
            <a:noFill/>
            <a:ln cap="flat" cmpd="sng" w="9525">
              <a:solidFill>
                <a:schemeClr val="accent3"/>
              </a:solidFill>
              <a:prstDash val="solid"/>
              <a:round/>
              <a:headEnd len="med" w="med" type="none"/>
              <a:tailEnd len="med" w="med" type="none"/>
            </a:ln>
          </p:spPr>
        </p:cxnSp>
      </p:grpSp>
      <p:sp>
        <p:nvSpPr>
          <p:cNvPr id="18" name="Shape 18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/>
        </p:txBody>
      </p:sp>
      <p:sp>
        <p:nvSpPr>
          <p:cNvPr id="19" name="Shape 19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400"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Big number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7" name="Shape 57"/>
          <p:cNvSpPr txBox="1"/>
          <p:nvPr>
            <p:ph type="title"/>
          </p:nvPr>
        </p:nvSpPr>
        <p:spPr>
          <a:xfrm>
            <a:off x="311700" y="1304850"/>
            <a:ext cx="8520600" cy="15384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3"/>
              </a:buClr>
              <a:buSzPct val="100000"/>
              <a:defRPr sz="13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x="311700" y="299565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9" name="Shape 5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blank">
  <p:cSld name="Blank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secHead">
  <p:cSld name="Section header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/>
          <p:nvPr/>
        </p:nvSpPr>
        <p:spPr>
          <a:xfrm>
            <a:off x="-50" y="2571900"/>
            <a:ext cx="9144000" cy="25716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" name="Shape 23"/>
          <p:cNvSpPr txBox="1"/>
          <p:nvPr>
            <p:ph type="title"/>
          </p:nvPr>
        </p:nvSpPr>
        <p:spPr>
          <a:xfrm>
            <a:off x="311700" y="814800"/>
            <a:ext cx="8571300" cy="9420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x">
  <p:cSld name="Title and bod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-75" y="5045700"/>
            <a:ext cx="9144000" cy="97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7" name="Shape 27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ColTx">
  <p:cSld name="Title and two columns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x="3117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3" name="Shape 33"/>
          <p:cNvSpPr txBox="1"/>
          <p:nvPr>
            <p:ph idx="2" type="body"/>
          </p:nvPr>
        </p:nvSpPr>
        <p:spPr>
          <a:xfrm>
            <a:off x="4832400" y="1266175"/>
            <a:ext cx="3999900" cy="330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7" name="Shape 3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One column text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in point">
    <p:bg>
      <p:bgPr>
        <a:solidFill>
          <a:schemeClr val="accent6"/>
        </a:soli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490250" y="526350"/>
            <a:ext cx="56136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1pPr>
            <a:lvl2pPr lvl="1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2pPr>
            <a:lvl3pPr lvl="2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3pPr>
            <a:lvl4pPr lvl="3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4pPr>
            <a:lvl5pPr lvl="4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5pPr>
            <a:lvl6pPr lvl="5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6pPr>
            <a:lvl7pPr lvl="6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7pPr>
            <a:lvl8pPr lvl="7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8pPr>
            <a:lvl9pPr lvl="8">
              <a:spcBef>
                <a:spcPts val="0"/>
              </a:spcBef>
              <a:buClr>
                <a:schemeClr val="dk2"/>
              </a:buClr>
              <a:buSzPct val="100000"/>
              <a:defRPr b="0" sz="5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ection title and description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7" name="Shape 47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8" name="Shape 48"/>
          <p:cNvSpPr txBox="1"/>
          <p:nvPr>
            <p:ph type="title"/>
          </p:nvPr>
        </p:nvSpPr>
        <p:spPr>
          <a:xfrm>
            <a:off x="265500" y="1039675"/>
            <a:ext cx="4045200" cy="16758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49" name="Shape 49"/>
          <p:cNvSpPr txBox="1"/>
          <p:nvPr>
            <p:ph idx="1" type="subTitle"/>
          </p:nvPr>
        </p:nvSpPr>
        <p:spPr>
          <a:xfrm>
            <a:off x="265500" y="27268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50" name="Shape 50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aption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 txBox="1"/>
          <p:nvPr>
            <p:ph idx="1" type="body"/>
          </p:nvPr>
        </p:nvSpPr>
        <p:spPr>
          <a:xfrm>
            <a:off x="311700" y="42307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PT Sans Narrow"/>
              <a:buNone/>
              <a:defRPr sz="2400">
                <a:latin typeface="PT Sans Narrow"/>
                <a:ea typeface="PT Sans Narrow"/>
                <a:cs typeface="PT Sans Narrow"/>
                <a:sym typeface="PT Sans Narrow"/>
              </a:defRPr>
            </a:lvl1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ko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PT Sans Narrow"/>
              <a:buNone/>
              <a:defRPr b="1" sz="3600">
                <a:solidFill>
                  <a:schemeClr val="accent1"/>
                </a:solidFill>
                <a:latin typeface="PT Sans Narrow"/>
                <a:ea typeface="PT Sans Narrow"/>
                <a:cs typeface="PT Sans Narrow"/>
                <a:sym typeface="PT Sans Narrow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Open Sans"/>
              <a:defRPr sz="18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Open Sans"/>
              <a:defRPr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ko" sz="1000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type="ctrTitle"/>
          </p:nvPr>
        </p:nvSpPr>
        <p:spPr>
          <a:xfrm>
            <a:off x="1004150" y="1751764"/>
            <a:ext cx="7136700" cy="10224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Group Project</a:t>
            </a:r>
          </a:p>
        </p:txBody>
      </p:sp>
      <p:sp>
        <p:nvSpPr>
          <p:cNvPr id="67" name="Shape 67"/>
          <p:cNvSpPr txBox="1"/>
          <p:nvPr>
            <p:ph idx="1" type="subTitle"/>
          </p:nvPr>
        </p:nvSpPr>
        <p:spPr>
          <a:xfrm>
            <a:off x="2137225" y="2850039"/>
            <a:ext cx="48705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Week 3, Day 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ko"/>
              <a:t>What do we do today?</a:t>
            </a:r>
          </a:p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lnSpc>
                <a:spcPct val="200000"/>
              </a:lnSpc>
              <a:spcBef>
                <a:spcPts val="0"/>
              </a:spcBef>
              <a:buChar char="✓"/>
            </a:pPr>
            <a:r>
              <a:rPr lang="ko"/>
              <a:t>Implementation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  <a:buChar char="✓"/>
            </a:pPr>
            <a:r>
              <a:rPr lang="ko"/>
              <a:t>Feedbacks from instructors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Implementation</a:t>
            </a:r>
          </a:p>
        </p:txBody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ko"/>
              <a:t>Keep working on the implementation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SzPct val="61111"/>
              <a:buFont typeface="Arial"/>
              <a:buNone/>
            </a:pPr>
            <a:r>
              <a:rPr lang="ko"/>
              <a:t>Ask instructors to check your progress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707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ko"/>
              <a:t>Wrap-up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266325"/>
            <a:ext cx="8520600" cy="330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>
              <a:lnSpc>
                <a:spcPct val="200000"/>
              </a:lnSpc>
              <a:spcBef>
                <a:spcPts val="0"/>
              </a:spcBef>
              <a:buChar char="✓"/>
            </a:pPr>
            <a:r>
              <a:rPr lang="ko"/>
              <a:t>Focus on your implementation</a:t>
            </a:r>
          </a:p>
          <a:p>
            <a:pPr indent="-228600" lvl="0" marL="457200" rtl="0">
              <a:lnSpc>
                <a:spcPct val="200000"/>
              </a:lnSpc>
              <a:spcBef>
                <a:spcPts val="0"/>
              </a:spcBef>
              <a:buChar char="✓"/>
            </a:pPr>
            <a:r>
              <a:rPr lang="ko"/>
              <a:t>Please finish your implementation by tomorrow class</a:t>
            </a:r>
          </a:p>
          <a:p>
            <a:pPr indent="-228600" lvl="0" marL="457200">
              <a:lnSpc>
                <a:spcPct val="200000"/>
              </a:lnSpc>
              <a:spcBef>
                <a:spcPts val="0"/>
              </a:spcBef>
              <a:buChar char="✓"/>
            </a:pPr>
            <a:r>
              <a:rPr lang="ko"/>
              <a:t>Focus on completing rather than adding more features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ropic">
  <a:themeElements>
    <a:clrScheme name="Tropic">
      <a:dk1>
        <a:srgbClr val="A1E8D9"/>
      </a:dk1>
      <a:lt1>
        <a:srgbClr val="FFFFFF"/>
      </a:lt1>
      <a:dk2>
        <a:srgbClr val="695D46"/>
      </a:dk2>
      <a:lt2>
        <a:srgbClr val="B3A77D"/>
      </a:lt2>
      <a:accent1>
        <a:srgbClr val="EF6C00"/>
      </a:accent1>
      <a:accent2>
        <a:srgbClr val="009668"/>
      </a:accent2>
      <a:accent3>
        <a:srgbClr val="4DB6AC"/>
      </a:accent3>
      <a:accent4>
        <a:srgbClr val="FF9800"/>
      </a:accent4>
      <a:accent5>
        <a:srgbClr val="CE93D8"/>
      </a:accent5>
      <a:accent6>
        <a:srgbClr val="EEFF41"/>
      </a:accent6>
      <a:hlink>
        <a:srgbClr val="CE93D8"/>
      </a:hlink>
      <a:folHlink>
        <a:srgbClr val="CE93D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